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1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6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5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3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0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3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4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3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2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0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0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77" r:id="rId6"/>
    <p:sldLayoutId id="2147483773" r:id="rId7"/>
    <p:sldLayoutId id="2147483774" r:id="rId8"/>
    <p:sldLayoutId id="2147483775" r:id="rId9"/>
    <p:sldLayoutId id="2147483776" r:id="rId10"/>
    <p:sldLayoutId id="2147483778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29D278C9-F835-BF6A-8C87-4B9F573A99D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3048000"/>
            <a:ext cx="12001500" cy="38100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2A6CC8E7-29B8-549A-5BB7-FB231C2E77C1}"/>
              </a:ext>
            </a:extLst>
          </p:cNvPr>
          <p:cNvSpPr txBox="1">
            <a:spLocks/>
          </p:cNvSpPr>
          <p:nvPr/>
        </p:nvSpPr>
        <p:spPr>
          <a:xfrm>
            <a:off x="1558941" y="1524000"/>
            <a:ext cx="9264617" cy="381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s-CL" sz="5800" dirty="0">
                <a:latin typeface="Berlin Sans FB Demi" panose="020E0802020502020306" pitchFamily="34" charset="0"/>
              </a:rPr>
              <a:t>Protocolo de medidas sanitarias y vigilancia epidemiológica</a:t>
            </a:r>
          </a:p>
          <a:p>
            <a:pPr algn="ctr">
              <a:lnSpc>
                <a:spcPct val="100000"/>
              </a:lnSpc>
            </a:pPr>
            <a:endParaRPr lang="es-CL" sz="3600" dirty="0">
              <a:latin typeface="Berlin Sans FB Demi" panose="020E0802020502020306" pitchFamily="34" charset="0"/>
            </a:endParaRPr>
          </a:p>
          <a:p>
            <a:pPr algn="ctr">
              <a:lnSpc>
                <a:spcPct val="100000"/>
              </a:lnSpc>
            </a:pPr>
            <a:br>
              <a:rPr lang="es-CL" sz="3600" dirty="0">
                <a:latin typeface="Berlin Sans FB Demi" panose="020E0802020502020306" pitchFamily="34" charset="0"/>
              </a:rPr>
            </a:br>
            <a:r>
              <a:rPr lang="es-CL" sz="3600" dirty="0">
                <a:latin typeface="Berlin Sans FB Demi" panose="020E0802020502020306" pitchFamily="34" charset="0"/>
              </a:rPr>
              <a:t> </a:t>
            </a:r>
            <a:br>
              <a:rPr lang="es-CL" sz="3600" dirty="0">
                <a:latin typeface="Berlin Sans FB Demi" panose="020E0802020502020306" pitchFamily="34" charset="0"/>
              </a:rPr>
            </a:br>
            <a:r>
              <a:rPr lang="es-CL" sz="3600" dirty="0">
                <a:latin typeface="Berlin Sans FB Demi" panose="020E0802020502020306" pitchFamily="34" charset="0"/>
              </a:rPr>
              <a:t>Para establecimientos educacionales año 2023</a:t>
            </a:r>
          </a:p>
        </p:txBody>
      </p:sp>
      <p:pic>
        <p:nvPicPr>
          <p:cNvPr id="7" name="Imagen 6" descr="Logotipo, Icono&#10;&#10;Descripción generada automáticamente">
            <a:extLst>
              <a:ext uri="{FF2B5EF4-FFF2-40B4-BE49-F238E27FC236}">
                <a16:creationId xmlns:a16="http://schemas.microsoft.com/office/drawing/2014/main" id="{2A676112-5DA0-00FD-98A0-A3D08513D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102" b="97070" l="9961" r="91211">
                        <a14:foregroundMark x1="49414" y1="10352" x2="49414" y2="10352"/>
                        <a14:foregroundMark x1="50586" y1="5859" x2="50586" y2="5859"/>
                        <a14:foregroundMark x1="51758" y1="4102" x2="51758" y2="4102"/>
                        <a14:foregroundMark x1="91211" y1="21094" x2="91211" y2="21094"/>
                        <a14:foregroundMark x1="91211" y1="21094" x2="91211" y2="21094"/>
                        <a14:foregroundMark x1="49805" y1="92969" x2="49805" y2="92969"/>
                        <a14:foregroundMark x1="49805" y1="92969" x2="49805" y2="92969"/>
                        <a14:foregroundMark x1="51758" y1="97070" x2="51758" y2="97070"/>
                        <a14:foregroundMark x1="51758" y1="97070" x2="51758" y2="97070"/>
                        <a14:foregroundMark x1="9961" y1="20313" x2="9961" y2="2031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926" y="0"/>
            <a:ext cx="1510146" cy="151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1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7A980D8E-1526-7D1A-F374-E85F91301FB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3" y="0"/>
            <a:ext cx="1109221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A282998-3155-6E44-C2EB-A6FAEC1A7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0" y="254000"/>
            <a:ext cx="9950103" cy="823886"/>
          </a:xfrm>
        </p:spPr>
        <p:txBody>
          <a:bodyPr/>
          <a:lstStyle/>
          <a:p>
            <a:pPr algn="ctr"/>
            <a:r>
              <a:rPr lang="es-CL" dirty="0">
                <a:highlight>
                  <a:srgbClr val="FFFF00"/>
                </a:highlight>
              </a:rPr>
              <a:t>Medidas Sanitaras para E.E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2E8D87-99DB-0329-7E96-900375F39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0" y="1310640"/>
            <a:ext cx="9950103" cy="5140960"/>
          </a:xfrm>
        </p:spPr>
        <p:txBody>
          <a:bodyPr>
            <a:normAutofit/>
          </a:bodyPr>
          <a:lstStyle/>
          <a:p>
            <a:r>
              <a:rPr lang="es-CL" b="1" dirty="0"/>
              <a:t>Clases presenciales obligatorias.</a:t>
            </a:r>
          </a:p>
          <a:p>
            <a:r>
              <a:rPr lang="es-CL" b="1" dirty="0"/>
              <a:t>Distancia física y aforos: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No hay distancia física a no ser que se tenga certeza sobre un caso confirmado.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No hay aforos (se recomienda revisar el estado de vacunación de los estudiantes) incentivando el proceso de vacunación.</a:t>
            </a:r>
          </a:p>
          <a:p>
            <a:r>
              <a:rPr lang="es-CL" b="1" dirty="0"/>
              <a:t>Uso de mascarillas: </a:t>
            </a:r>
            <a:r>
              <a:rPr lang="es-CL" dirty="0"/>
              <a:t>no es obligatorio pero en caso de brote se puede exigir su uso.</a:t>
            </a:r>
          </a:p>
          <a:p>
            <a:r>
              <a:rPr lang="es-CL" b="1" dirty="0"/>
              <a:t>Medidas de prevención: </a:t>
            </a:r>
            <a:r>
              <a:rPr lang="es-CL" dirty="0"/>
              <a:t>Se mantienen las medidas sobre la ventilación, uso de alcohol gel, lavado de manos, desinfección de superficies, informar a apoderados y/o tutores, entregar información efectiva a la comunidad, etc.</a:t>
            </a:r>
          </a:p>
          <a:p>
            <a:pPr algn="just"/>
            <a:r>
              <a:rPr lang="es-CL" sz="2400" b="1" i="1" u="sng" dirty="0">
                <a:latin typeface="+mj-lt"/>
              </a:rPr>
              <a:t>Frente a situaciones de brote: </a:t>
            </a:r>
            <a:r>
              <a:rPr lang="es-CL" sz="2200" dirty="0">
                <a:latin typeface="+mj-lt"/>
              </a:rPr>
              <a:t>Se debe e</a:t>
            </a:r>
            <a:r>
              <a:rPr lang="es-CL" sz="2200" dirty="0"/>
              <a:t>vitar las aglomeraciones y establecer horarios diferidos de entrada/salida. 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233378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0288F8CB-D3AB-6525-8ACB-798047829C6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3" y="0"/>
            <a:ext cx="1109221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A86889B-92A5-4755-49F0-E8ADA6D81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10118958" cy="1493522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highlight>
                  <a:srgbClr val="FFFF00"/>
                </a:highlight>
              </a:rPr>
              <a:t>Protocolo de vigilancia epidemiológica, investigación de brotes y medidas sanitarias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9F7075-65FC-F722-46D7-9F2D543CF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217" y="2213956"/>
            <a:ext cx="9950103" cy="4100948"/>
          </a:xfrm>
        </p:spPr>
        <p:txBody>
          <a:bodyPr>
            <a:normAutofit fontScale="92500"/>
          </a:bodyPr>
          <a:lstStyle/>
          <a:p>
            <a:pPr algn="just"/>
            <a:r>
              <a:rPr lang="es-CL" b="1" dirty="0"/>
              <a:t>Caso Sospechoso: </a:t>
            </a:r>
            <a:r>
              <a:rPr lang="es-CL" dirty="0"/>
              <a:t>Presenta al menos 3 síntomas (asociados a covid-19) de manera persistente por 24hrs. </a:t>
            </a:r>
          </a:p>
          <a:p>
            <a:pPr algn="just"/>
            <a:r>
              <a:rPr lang="es-CL" b="1" dirty="0"/>
              <a:t>Caso confirmado: </a:t>
            </a:r>
            <a:r>
              <a:rPr lang="es-CL" dirty="0"/>
              <a:t>se confirma a través de un test de antígeno (no de </a:t>
            </a:r>
            <a:r>
              <a:rPr lang="es-CL" dirty="0" err="1"/>
              <a:t>anti-cuerpo</a:t>
            </a:r>
            <a:r>
              <a:rPr lang="es-CL" dirty="0"/>
              <a:t>) y, se debe: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L" dirty="0"/>
              <a:t>Dar aviso al Establecimiento Educativo y a los Apoderados para estar alerta en caso de que algún estudiante pueda presentar síntomas.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L" dirty="0"/>
              <a:t>Mantener aislamiento por 5 días desde la aparición de síntomas </a:t>
            </a:r>
            <a:r>
              <a:rPr lang="es-CL" u="sng" dirty="0"/>
              <a:t>(esto puede variar según la evolución de la enfermedad).</a:t>
            </a:r>
          </a:p>
          <a:p>
            <a:pPr algn="just"/>
            <a:r>
              <a:rPr lang="es-CL" dirty="0"/>
              <a:t>No se considera caso contacto estrecho a una persona durante un periodo de </a:t>
            </a:r>
            <a:r>
              <a:rPr lang="es-CL" u="sng" dirty="0"/>
              <a:t>90 </a:t>
            </a:r>
            <a:r>
              <a:rPr lang="es-CL" dirty="0"/>
              <a:t>días después de haber sido confirmado.</a:t>
            </a:r>
          </a:p>
          <a:p>
            <a:pPr algn="just"/>
            <a:r>
              <a:rPr lang="es-CL" dirty="0"/>
              <a:t>puntos como persona en alerta de </a:t>
            </a:r>
            <a:r>
              <a:rPr lang="es-CL" dirty="0" err="1"/>
              <a:t>covid</a:t>
            </a:r>
            <a:r>
              <a:rPr lang="es-CL" dirty="0"/>
              <a:t> o de alerta de brotes fueron removidos del protocolo.</a:t>
            </a:r>
          </a:p>
        </p:txBody>
      </p:sp>
    </p:spTree>
    <p:extLst>
      <p:ext uri="{BB962C8B-B14F-4D97-AF65-F5344CB8AC3E}">
        <p14:creationId xmlns:p14="http://schemas.microsoft.com/office/powerpoint/2010/main" val="310284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2F3D9F93-4644-D447-B63F-9FE6898B425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3" y="0"/>
            <a:ext cx="1109221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9F9C0D5-E5B5-7621-E0CF-A619F10B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250606"/>
          </a:xfrm>
        </p:spPr>
        <p:txBody>
          <a:bodyPr>
            <a:normAutofit/>
          </a:bodyPr>
          <a:lstStyle/>
          <a:p>
            <a:pPr algn="ctr"/>
            <a:r>
              <a:rPr lang="es-CL" sz="4800" dirty="0">
                <a:highlight>
                  <a:srgbClr val="FFFF00"/>
                </a:highlight>
              </a:rPr>
              <a:t>Plan estratégico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606FE0-D2D5-9D95-6D5C-C52F14276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27316"/>
            <a:ext cx="9950103" cy="2459645"/>
          </a:xfrm>
        </p:spPr>
        <p:txBody>
          <a:bodyPr/>
          <a:lstStyle/>
          <a:p>
            <a:pPr algn="just"/>
            <a:r>
              <a:rPr lang="es-CL" dirty="0"/>
              <a:t>Se mantiene de la misma forma, dando aviso a la seremi de salud en caso de brotes, se debe realizar un monitoreo diario con registro en la plataforma de EPI vigilia y laboratorio. Se realizara un procedimiento seguro e informado y de acuerdo a la normativa vigente.</a:t>
            </a:r>
          </a:p>
          <a:p>
            <a:pPr algn="just"/>
            <a:r>
              <a:rPr lang="es-CL" dirty="0"/>
              <a:t>Un brote priorizado significa 5 o mas casos identificados.</a:t>
            </a:r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0326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E31411B3-6953-7976-A34C-11D7D5BFC10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3" y="0"/>
            <a:ext cx="1109221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F9DB78A-E536-BA32-2BEE-165052586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517234"/>
            <a:ext cx="9950103" cy="986446"/>
          </a:xfrm>
        </p:spPr>
        <p:txBody>
          <a:bodyPr>
            <a:normAutofit/>
          </a:bodyPr>
          <a:lstStyle/>
          <a:p>
            <a:pPr algn="ctr"/>
            <a:r>
              <a:rPr lang="es-CL" sz="4800" dirty="0">
                <a:highlight>
                  <a:srgbClr val="FFFF00"/>
                </a:highlight>
              </a:rPr>
              <a:t>Gestión casos Covid-19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A8D6CB-1E24-931A-D366-4E14420F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1" y="2031076"/>
            <a:ext cx="9950103" cy="3302924"/>
          </a:xfrm>
        </p:spPr>
        <p:txBody>
          <a:bodyPr/>
          <a:lstStyle/>
          <a:p>
            <a:pPr algn="just"/>
            <a:r>
              <a:rPr lang="es-CL" b="1" u="sng" dirty="0"/>
              <a:t>Caso sospechoso</a:t>
            </a:r>
            <a:r>
              <a:rPr lang="es-CL" u="sng" dirty="0"/>
              <a:t>: </a:t>
            </a:r>
            <a:r>
              <a:rPr lang="es-CL" dirty="0"/>
              <a:t>Se solicita un test PCR o de antígeno certificado, solo puede reincorporarse presentado un examen con resultado negativo. </a:t>
            </a:r>
          </a:p>
          <a:p>
            <a:pPr marL="0" indent="0" algn="just">
              <a:buNone/>
            </a:pPr>
            <a:r>
              <a:rPr lang="es-CL" dirty="0"/>
              <a:t>La población expuesta continua con sus actividad habituales, no obstante, se recomienda automonitoreo y se reforzar el llamado a las medidas de ventilación y aseo. </a:t>
            </a:r>
          </a:p>
          <a:p>
            <a:pPr marL="0" indent="0" algn="just">
              <a:buNone/>
            </a:pPr>
            <a:r>
              <a:rPr lang="es-CL" dirty="0"/>
              <a:t>En caso de presentar síntomas deberá tomar las medidas antes expuestas.</a:t>
            </a:r>
          </a:p>
          <a:p>
            <a:pPr algn="just"/>
            <a:r>
              <a:rPr lang="es-CL" b="1" u="sng" dirty="0"/>
              <a:t>Caso probable o confirmado: </a:t>
            </a:r>
            <a:r>
              <a:rPr lang="es-CL" dirty="0"/>
              <a:t>Aislamiento y comunicación de su condición al Establecimiento Educativo para informar sobre  quienes hayan estado expuestos</a:t>
            </a:r>
          </a:p>
        </p:txBody>
      </p:sp>
    </p:spTree>
    <p:extLst>
      <p:ext uri="{BB962C8B-B14F-4D97-AF65-F5344CB8AC3E}">
        <p14:creationId xmlns:p14="http://schemas.microsoft.com/office/powerpoint/2010/main" val="478170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B7F7CC58-9B92-0030-47AB-BEE492BFA6F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3" y="0"/>
            <a:ext cx="1109221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AB20238-E825-C975-480E-17754E8D2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742606"/>
          </a:xfrm>
        </p:spPr>
        <p:txBody>
          <a:bodyPr>
            <a:normAutofit fontScale="90000"/>
          </a:bodyPr>
          <a:lstStyle/>
          <a:p>
            <a:pPr algn="ctr"/>
            <a:r>
              <a:rPr lang="es-CL" sz="4400" dirty="0">
                <a:highlight>
                  <a:srgbClr val="FFFF00"/>
                </a:highlight>
              </a:rPr>
              <a:t>Brotes o conglomerados </a:t>
            </a:r>
            <a:r>
              <a:rPr lang="es-CL" sz="4400" u="sng" dirty="0">
                <a:highlight>
                  <a:srgbClr val="FFFF00"/>
                </a:highlight>
              </a:rPr>
              <a:t>Priorizados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4CEF54-D3DB-4080-48DD-AD25DCE7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1817716"/>
            <a:ext cx="9950103" cy="3513514"/>
          </a:xfrm>
        </p:spPr>
        <p:txBody>
          <a:bodyPr/>
          <a:lstStyle/>
          <a:p>
            <a:pPr algn="just"/>
            <a:r>
              <a:rPr lang="es-CL" dirty="0"/>
              <a:t>5 o más casos de estudiantes confirmados o probables (falsos negativos) con o sin nexo epidemiológico  en los últimos 7 días independientes del curso al que pertenezcan estos casos (aislamiento: se debe informar a seremi y realizar automonitoreo en población expuesta, dado que, esta continua en sus actividades habituales).</a:t>
            </a:r>
          </a:p>
          <a:p>
            <a:pPr algn="just"/>
            <a:r>
              <a:rPr lang="es-CL" dirty="0"/>
              <a:t>La autoridad sanitaria realizará la investigación epidemiológica y dará prioridad siempre a los Establecimientos Educativos con mayor casos y de situaciones mas graves. Se dará por finalizada la investigación al haber transcurrido 7 días sin nuevos casos confirmados. Y será la seremi la encargada de determinar la suspensión de clases del curso ciclo o del Establecimiento Educativo.</a:t>
            </a:r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99155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DEDEC556-AEAF-D0FE-A8CB-BD63A51B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3" y="0"/>
            <a:ext cx="1109221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3BC7582-70EA-B067-FF1E-EB5AF3FC1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84846"/>
          </a:xfrm>
        </p:spPr>
        <p:txBody>
          <a:bodyPr>
            <a:normAutofit/>
          </a:bodyPr>
          <a:lstStyle/>
          <a:p>
            <a:pPr algn="ctr"/>
            <a:r>
              <a:rPr lang="es-CL" sz="4000" dirty="0">
                <a:highlight>
                  <a:srgbClr val="FFFF00"/>
                </a:highlight>
              </a:rPr>
              <a:t>Brote o conglomerado </a:t>
            </a:r>
            <a:r>
              <a:rPr lang="es-CL" sz="4000" u="sng" dirty="0">
                <a:highlight>
                  <a:srgbClr val="FFFF00"/>
                </a:highlight>
              </a:rPr>
              <a:t>No priorizados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460198-D853-AB31-A804-5DCA0990B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/>
              <a:t>2 a 4 casos.</a:t>
            </a:r>
          </a:p>
          <a:p>
            <a:r>
              <a:rPr lang="es-CL" sz="2000" dirty="0"/>
              <a:t>Debe realizar aislamiento.</a:t>
            </a:r>
          </a:p>
          <a:p>
            <a:r>
              <a:rPr lang="es-CL" sz="2000" dirty="0"/>
              <a:t>Se notifica al Establecimiento educacional y a las personas expuestas. </a:t>
            </a:r>
          </a:p>
          <a:p>
            <a:r>
              <a:rPr lang="es-CL" sz="2000" dirty="0"/>
              <a:t>Se debe reforzar medidas preventivas.</a:t>
            </a:r>
          </a:p>
        </p:txBody>
      </p:sp>
    </p:spTree>
    <p:extLst>
      <p:ext uri="{BB962C8B-B14F-4D97-AF65-F5344CB8AC3E}">
        <p14:creationId xmlns:p14="http://schemas.microsoft.com/office/powerpoint/2010/main" val="306936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EAF29A0B-A8CD-FFEC-957F-0128FC0B502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3" y="0"/>
            <a:ext cx="1109221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CC00721-25A1-0405-CB77-0AA70D57C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732446"/>
          </a:xfrm>
        </p:spPr>
        <p:txBody>
          <a:bodyPr>
            <a:normAutofit/>
          </a:bodyPr>
          <a:lstStyle/>
          <a:p>
            <a:pPr algn="ctr"/>
            <a:r>
              <a:rPr lang="es-CL" sz="4000" dirty="0">
                <a:highlight>
                  <a:srgbClr val="FFFF00"/>
                </a:highlight>
              </a:rPr>
              <a:t>Sobre el Establecimiento Educacional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DA297-811F-A56D-4C0A-4D59B8DAE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1956261"/>
            <a:ext cx="9950103" cy="3973484"/>
          </a:xfrm>
        </p:spPr>
        <p:txBody>
          <a:bodyPr/>
          <a:lstStyle/>
          <a:p>
            <a:r>
              <a:rPr lang="es-CL" dirty="0"/>
              <a:t>Debe contar con un lugar de aislamiento.</a:t>
            </a:r>
          </a:p>
          <a:p>
            <a:r>
              <a:rPr lang="es-CL" dirty="0"/>
              <a:t>Recomendaciones para la comunicación de riesgo:</a:t>
            </a:r>
          </a:p>
          <a:p>
            <a:pPr marL="0" indent="0">
              <a:buNone/>
            </a:pPr>
            <a:r>
              <a:rPr lang="es-CL" dirty="0"/>
              <a:t>	- Trabajar con personas influyentes (ya no hay cuadrillas formadas por estamentos de 	   la comunidad educativa).</a:t>
            </a:r>
          </a:p>
          <a:p>
            <a:pPr marL="0" indent="0">
              <a:buNone/>
            </a:pPr>
            <a:r>
              <a:rPr lang="es-CL" dirty="0"/>
              <a:t>	- Implementar estrategias.</a:t>
            </a:r>
          </a:p>
          <a:p>
            <a:pPr marL="0" indent="0">
              <a:buNone/>
            </a:pPr>
            <a:r>
              <a:rPr lang="es-CL" dirty="0"/>
              <a:t>	- Monitorear y responder preguntas y comentarios en canales confiables.</a:t>
            </a:r>
          </a:p>
          <a:p>
            <a:pPr marL="0" indent="0">
              <a:buNone/>
            </a:pPr>
            <a:r>
              <a:rPr lang="es-CL" dirty="0"/>
              <a:t>	- Reforzar el llamado a la vacunación,  logrando un 80% y revisar en el link de 	  	   vacunación del establecimiento.</a:t>
            </a:r>
          </a:p>
        </p:txBody>
      </p:sp>
    </p:spTree>
    <p:extLst>
      <p:ext uri="{BB962C8B-B14F-4D97-AF65-F5344CB8AC3E}">
        <p14:creationId xmlns:p14="http://schemas.microsoft.com/office/powerpoint/2010/main" val="3861725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2688B551-F337-FF5C-8041-0366930978F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3" y="0"/>
            <a:ext cx="11092213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373EE29-8A24-2455-6EDD-821EA8DE1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03566"/>
          </a:xfrm>
        </p:spPr>
        <p:txBody>
          <a:bodyPr>
            <a:normAutofit/>
          </a:bodyPr>
          <a:lstStyle/>
          <a:p>
            <a:pPr algn="ctr"/>
            <a:r>
              <a:rPr lang="es-CL" sz="4400" dirty="0">
                <a:highlight>
                  <a:srgbClr val="FFFF00"/>
                </a:highlight>
              </a:rPr>
              <a:t>Puntos importantes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DB86C-A8E9-990D-5C3E-61D1D5EA2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061556"/>
            <a:ext cx="9950103" cy="2733964"/>
          </a:xfrm>
        </p:spPr>
        <p:txBody>
          <a:bodyPr/>
          <a:lstStyle/>
          <a:p>
            <a:pPr algn="just"/>
            <a:r>
              <a:rPr lang="es-CL" dirty="0"/>
              <a:t>Alerta de brote eliminada (ahora el brote implica más de 5 casos confirmados) y si bien la autoridad sanitaria es quien tomaría el caso, es un escenario de alto número de casos y no siempre podrá investigar en terreno a todos los Establecimientos Educativos. </a:t>
            </a:r>
          </a:p>
          <a:p>
            <a:pPr algn="just"/>
            <a:r>
              <a:rPr lang="es-CL" dirty="0"/>
              <a:t>Se elimina los casos de Alerta de covid-19.</a:t>
            </a:r>
          </a:p>
          <a:p>
            <a:pPr algn="just"/>
            <a:r>
              <a:rPr lang="es-CL" dirty="0"/>
              <a:t>Ante un brote ¿es obligación la mascarilla ? Será determinado por la autoridad sanitaria, sin embargo, ante un brote se “recomendará” su uso.</a:t>
            </a:r>
          </a:p>
        </p:txBody>
      </p:sp>
    </p:spTree>
    <p:extLst>
      <p:ext uri="{BB962C8B-B14F-4D97-AF65-F5344CB8AC3E}">
        <p14:creationId xmlns:p14="http://schemas.microsoft.com/office/powerpoint/2010/main" val="2066737405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Blocks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71819B"/>
      </a:hlink>
      <a:folHlink>
        <a:srgbClr val="7E8B85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753</Words>
  <Application>Microsoft Office PowerPoint</Application>
  <PresentationFormat>Panorámica</PresentationFormat>
  <Paragraphs>45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Avenir Next LT Pro Light</vt:lpstr>
      <vt:lpstr>Berlin Sans FB Demi</vt:lpstr>
      <vt:lpstr>Wingdings</vt:lpstr>
      <vt:lpstr>BlocksVTI</vt:lpstr>
      <vt:lpstr>Presentación de PowerPoint</vt:lpstr>
      <vt:lpstr>Medidas Sanitaras para E.E</vt:lpstr>
      <vt:lpstr>Protocolo de vigilancia epidemiológica, investigación de brotes y medidas sanitarias</vt:lpstr>
      <vt:lpstr>Plan estratégico</vt:lpstr>
      <vt:lpstr>Gestión casos Covid-19</vt:lpstr>
      <vt:lpstr>Brotes o conglomerados Priorizados</vt:lpstr>
      <vt:lpstr>Brote o conglomerado No priorizados</vt:lpstr>
      <vt:lpstr>Sobre el Establecimiento Educacional</vt:lpstr>
      <vt:lpstr>Puntos importantes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de medidas sanitarias y vigilancia epidemiológica   Para establecientos educacionales</dc:title>
  <dc:creator>CARDENAS ARROS, IGNACIO J.</dc:creator>
  <cp:lastModifiedBy>Edgardo Perez</cp:lastModifiedBy>
  <cp:revision>7</cp:revision>
  <dcterms:created xsi:type="dcterms:W3CDTF">2023-03-23T13:03:00Z</dcterms:created>
  <dcterms:modified xsi:type="dcterms:W3CDTF">2023-03-27T21:33:43Z</dcterms:modified>
</cp:coreProperties>
</file>